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4"/>
    <p:restoredTop sz="50000"/>
  </p:normalViewPr>
  <p:slideViewPr>
    <p:cSldViewPr>
      <p:cViewPr varScale="1">
        <p:scale>
          <a:sx n="46" d="100"/>
          <a:sy n="46" d="100"/>
        </p:scale>
        <p:origin x="24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3FBD8-BF62-4261-B73D-9175992FFA61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8429-33C8-4316-9FA6-7AA47CCFE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2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3A07-5A42-4A95-B2E3-08F433AED093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B17597-C16D-4F32-B104-7F96AD13B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3A07-5A42-4A95-B2E3-08F433AED093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7597-C16D-4F32-B104-7F96AD13B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3A07-5A42-4A95-B2E3-08F433AED093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7597-C16D-4F32-B104-7F96AD13B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3A07-5A42-4A95-B2E3-08F433AED093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B17597-C16D-4F32-B104-7F96AD13B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3A07-5A42-4A95-B2E3-08F433AED093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7597-C16D-4F32-B104-7F96AD13B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3A07-5A42-4A95-B2E3-08F433AED093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7597-C16D-4F32-B104-7F96AD13B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3A07-5A42-4A95-B2E3-08F433AED093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B17597-C16D-4F32-B104-7F96AD13B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3A07-5A42-4A95-B2E3-08F433AED093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7597-C16D-4F32-B104-7F96AD13B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3A07-5A42-4A95-B2E3-08F433AED093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7597-C16D-4F32-B104-7F96AD13B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3A07-5A42-4A95-B2E3-08F433AED093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7597-C16D-4F32-B104-7F96AD13B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3A07-5A42-4A95-B2E3-08F433AED093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17597-C16D-4F32-B104-7F96AD13B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F03A07-5A42-4A95-B2E3-08F433AED093}" type="datetimeFigureOut">
              <a:rPr lang="en-US" smtClean="0"/>
              <a:pPr/>
              <a:t>12/7/16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B17597-C16D-4F32-B104-7F96AD13B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SepoyMutiny.jpg" TargetMode="External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Gandhi_studio_1931.jpg" TargetMode="External"/><Relationship Id="rId3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en/2/22/Gandhimovie.jpg" TargetMode="External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f/fe/China_Qing_Dynasty_Flag_1889.svg" TargetMode="Externa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hyperlink" Target="http://upload.wikimedia.org/wikipedia/en/b/b1/Samurai_with_weapons_-_Kusakabe,_Kimbei,_1841-1934.jpg" TargetMode="External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Samurai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hyperlink" Target="http://upload.wikimedia.org/wikipedia/commons/5/55/Japanese_armor.jpg" TargetMode="External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Samurai_helmet_with_face_mask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RUSSOJAPANESEWARIMAGE.jpg" TargetMode="External"/><Relationship Id="rId3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en/2/2b/Japan_South_Korea_North_Korea_Locator.PNG" TargetMode="External"/><Relationship Id="rId3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9/9f/Flag_of_Colonial_Vietnam.svg" TargetMode="External"/><Relationship Id="rId3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Hawaii_Islands2.png" TargetMode="External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e/ec/Punch_Rhodes_Colossus.png" TargetMode="Externa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Muhammed_Ali_Pasha.jpg" TargetMode="Externa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hyperlink" Target="http://upload.wikimedia.org/wikipedia/commons/8/8c/Bainbridge_in_Suez.jpg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://upload.wikimedia.org/wikipedia/commons/a/aa/Iran_flag_with_emblem_1964-1979.png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9/94/Flag_of_Agha_Mohammad_Khan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://en.wikipedia.org/wiki/Image:Ganesh_Festival.jpg" TargetMode="External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Hindu_Sutte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122237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New Imperialism</a:t>
            </a:r>
            <a:endParaRPr lang="en-US" sz="6000" dirty="0"/>
          </a:p>
        </p:txBody>
      </p:sp>
      <p:pic>
        <p:nvPicPr>
          <p:cNvPr id="62466" name="Picture 2" descr="http://www.historywiz.com/images/africa/rhodes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3960"/>
            <a:ext cx="4038600" cy="5654040"/>
          </a:xfrm>
          <a:prstGeom prst="rect">
            <a:avLst/>
          </a:prstGeom>
          <a:noFill/>
        </p:spPr>
      </p:pic>
      <p:pic>
        <p:nvPicPr>
          <p:cNvPr id="62468" name="Picture 4" descr="http://www.srprojects.de/Kl9c_2005/Geschichte%20Website/Images/Website/BritishImperiali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2167" y="1600201"/>
            <a:ext cx="5071833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British required “</a:t>
            </a:r>
            <a:r>
              <a:rPr lang="en-US" dirty="0" err="1" smtClean="0"/>
              <a:t>sepoys</a:t>
            </a:r>
            <a:r>
              <a:rPr lang="en-US" dirty="0" smtClean="0"/>
              <a:t>”, or Indian soldiers to serve Britain anywhere in the world</a:t>
            </a:r>
          </a:p>
          <a:p>
            <a:r>
              <a:rPr lang="en-US" dirty="0" smtClean="0"/>
              <a:t>Also allowed widows to remarry</a:t>
            </a:r>
          </a:p>
          <a:p>
            <a:r>
              <a:rPr lang="en-US" dirty="0" smtClean="0"/>
              <a:t>Finally the British issued new rifles to the </a:t>
            </a:r>
            <a:r>
              <a:rPr lang="en-US" dirty="0" err="1" smtClean="0"/>
              <a:t>sepoys</a:t>
            </a:r>
            <a:r>
              <a:rPr lang="en-US" dirty="0" smtClean="0"/>
              <a:t> that required soldiers to bite off the tips of cartridges</a:t>
            </a:r>
          </a:p>
          <a:p>
            <a:pPr lvl="1"/>
            <a:r>
              <a:rPr lang="en-US" dirty="0" smtClean="0"/>
              <a:t>The cartridges were greased with animal fat either from cows (sacred) or pigs (forbidden)</a:t>
            </a:r>
          </a:p>
          <a:p>
            <a:pPr lvl="1"/>
            <a:r>
              <a:rPr lang="en-US" dirty="0" smtClean="0"/>
              <a:t>All three acts were against the Hindu religion</a:t>
            </a:r>
            <a:endParaRPr lang="en-US" dirty="0"/>
          </a:p>
        </p:txBody>
      </p:sp>
      <p:pic>
        <p:nvPicPr>
          <p:cNvPr id="23554" name="Picture 2" descr="http://www.cartoonstock.com/lowres/csl0133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1172" y="1524000"/>
            <a:ext cx="3572828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55626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Sepoy</a:t>
            </a:r>
            <a:r>
              <a:rPr lang="en-US" dirty="0" smtClean="0"/>
              <a:t> Rebellion (1857)</a:t>
            </a:r>
          </a:p>
          <a:p>
            <a:pPr lvl="1"/>
            <a:r>
              <a:rPr lang="en-US" dirty="0" err="1" smtClean="0"/>
              <a:t>Sepoys</a:t>
            </a:r>
            <a:r>
              <a:rPr lang="en-US" dirty="0" smtClean="0"/>
              <a:t> massacre British men, women and children</a:t>
            </a:r>
          </a:p>
          <a:p>
            <a:pPr lvl="1"/>
            <a:r>
              <a:rPr lang="en-US" dirty="0" smtClean="0"/>
              <a:t>British send in more troops and crush the rebellion</a:t>
            </a:r>
          </a:p>
          <a:p>
            <a:pPr lvl="1"/>
            <a:r>
              <a:rPr lang="en-US" dirty="0" smtClean="0"/>
              <a:t>Took revenge for the uprising by torching villages and killing thousands of unarmed Indians</a:t>
            </a:r>
          </a:p>
          <a:p>
            <a:pPr lvl="1"/>
            <a:r>
              <a:rPr lang="en-US" dirty="0" smtClean="0"/>
              <a:t>British Parliament makes India British owned territory</a:t>
            </a:r>
          </a:p>
          <a:p>
            <a:pPr lvl="1"/>
            <a:r>
              <a:rPr lang="en-US" dirty="0" smtClean="0"/>
              <a:t>The appoint a British viceroy to rule India for the crown</a:t>
            </a:r>
            <a:endParaRPr lang="en-US" dirty="0"/>
          </a:p>
        </p:txBody>
      </p:sp>
      <p:pic>
        <p:nvPicPr>
          <p:cNvPr id="24578" name="Picture 2" descr="http://upload.wikimedia.org/wikipedia/commons/thumb/5/5f/SepoyMutiny.jpg/250px-SepoyMutiny.jpg">
            <a:hlinkClick r:id="rId2" tooltip="SepoyMutiny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2857" y="1981200"/>
            <a:ext cx="3701143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054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Amritsar Massacre (1919) – 1,100 Indians gathered into a walled field – Indian meetings were prohibited so the British commander ordered his troops to open fire, killing 379 men, women and children</a:t>
            </a:r>
          </a:p>
          <a:p>
            <a:r>
              <a:rPr lang="en-US" dirty="0" smtClean="0"/>
              <a:t>Many Indians had to fight for the British in WWI </a:t>
            </a:r>
          </a:p>
          <a:p>
            <a:r>
              <a:rPr lang="en-US" dirty="0" smtClean="0"/>
              <a:t>India sought self-rule</a:t>
            </a:r>
          </a:p>
          <a:p>
            <a:endParaRPr lang="en-US" dirty="0"/>
          </a:p>
        </p:txBody>
      </p:sp>
      <p:pic>
        <p:nvPicPr>
          <p:cNvPr id="26626" name="Picture 2" descr="http://blog.wired.com/photos/uncategorized/amritsar_massac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4038600"/>
            <a:ext cx="428625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096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Mohandas Gandhi (1869-1948)</a:t>
            </a:r>
          </a:p>
          <a:p>
            <a:pPr lvl="1"/>
            <a:r>
              <a:rPr lang="en-US" dirty="0" smtClean="0"/>
              <a:t>Studied law in England</a:t>
            </a:r>
          </a:p>
          <a:p>
            <a:pPr lvl="1"/>
            <a:r>
              <a:rPr lang="en-US" dirty="0" smtClean="0"/>
              <a:t>Joined a law firm in South Africa</a:t>
            </a:r>
          </a:p>
          <a:p>
            <a:pPr lvl="1"/>
            <a:r>
              <a:rPr lang="en-US" dirty="0" smtClean="0"/>
              <a:t>Adopted the weapon of nonviolent protest and resistance</a:t>
            </a:r>
          </a:p>
          <a:p>
            <a:pPr lvl="1"/>
            <a:r>
              <a:rPr lang="en-US" dirty="0" smtClean="0"/>
              <a:t>Also known as civil disobedience or refusal to obey unjust laws</a:t>
            </a:r>
          </a:p>
          <a:p>
            <a:pPr lvl="1"/>
            <a:r>
              <a:rPr lang="en-US" dirty="0" smtClean="0"/>
              <a:t>Embraced Hindu traditions</a:t>
            </a:r>
          </a:p>
          <a:p>
            <a:pPr lvl="1"/>
            <a:r>
              <a:rPr lang="en-US" dirty="0" smtClean="0"/>
              <a:t>Inspired India to protest against British rule</a:t>
            </a:r>
          </a:p>
          <a:p>
            <a:pPr lvl="1"/>
            <a:r>
              <a:rPr lang="en-US" dirty="0" smtClean="0"/>
              <a:t>Gandhi inspired Indians to protest for their freedom from British Colonial Rule</a:t>
            </a:r>
          </a:p>
          <a:p>
            <a:endParaRPr lang="en-US" dirty="0"/>
          </a:p>
        </p:txBody>
      </p:sp>
      <p:pic>
        <p:nvPicPr>
          <p:cNvPr id="25602" name="Picture 2" descr="http://upload.wikimedia.org/wikipedia/commons/thumb/2/2c/Gandhi_studio_1931.jpg/200px-Gandhi_studio_1931.jpg">
            <a:hlinkClick r:id="rId2" tooltip="Gandhi studio 1931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066800"/>
            <a:ext cx="2895600" cy="38945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502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Mohandas Gandhi</a:t>
            </a:r>
            <a:endParaRPr lang="en-US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Image:Gandhimovi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-28222"/>
            <a:ext cx="4648200" cy="6886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0198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Opium War - 1839</a:t>
            </a:r>
          </a:p>
          <a:p>
            <a:pPr lvl="1"/>
            <a:r>
              <a:rPr lang="en-US" dirty="0" smtClean="0"/>
              <a:t>Chinese become addicted to Opium</a:t>
            </a:r>
          </a:p>
          <a:p>
            <a:pPr lvl="1"/>
            <a:r>
              <a:rPr lang="en-US" dirty="0" smtClean="0"/>
              <a:t>Britain was supplying Opium to the Chinese even though it was illegal in England</a:t>
            </a:r>
          </a:p>
          <a:p>
            <a:pPr lvl="1"/>
            <a:r>
              <a:rPr lang="en-US" dirty="0" smtClean="0"/>
              <a:t>Chinese outlaw Opium and execute drug dealers</a:t>
            </a:r>
          </a:p>
          <a:p>
            <a:pPr lvl="1"/>
            <a:r>
              <a:rPr lang="en-US" dirty="0" smtClean="0"/>
              <a:t>British refuse to stop supplying China with Opium</a:t>
            </a:r>
          </a:p>
          <a:p>
            <a:pPr lvl="1"/>
            <a:r>
              <a:rPr lang="en-US" dirty="0" smtClean="0"/>
              <a:t>Chinese ships clash with British ships but are outgunned and defeated</a:t>
            </a:r>
          </a:p>
          <a:p>
            <a:pPr lvl="1"/>
            <a:r>
              <a:rPr lang="en-US" dirty="0" smtClean="0"/>
              <a:t>British force Chinese to sign the Treaty of Nanjing</a:t>
            </a:r>
          </a:p>
          <a:p>
            <a:pPr lvl="2"/>
            <a:r>
              <a:rPr lang="en-US" dirty="0" smtClean="0"/>
              <a:t>British gain Hong Kong in the treaty</a:t>
            </a:r>
            <a:endParaRPr lang="en-US" dirty="0"/>
          </a:p>
        </p:txBody>
      </p:sp>
      <p:pic>
        <p:nvPicPr>
          <p:cNvPr id="1026" name="Picture 2" descr="http://opioids.com/images/opium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1" y="3581399"/>
            <a:ext cx="3810000" cy="20597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943600" cy="5562600"/>
          </a:xfrm>
        </p:spPr>
        <p:txBody>
          <a:bodyPr/>
          <a:lstStyle/>
          <a:p>
            <a:r>
              <a:rPr lang="en-US" dirty="0" smtClean="0"/>
              <a:t>In early 1800’s the Qing dynasty was in decline</a:t>
            </a:r>
          </a:p>
          <a:p>
            <a:pPr lvl="1"/>
            <a:r>
              <a:rPr lang="en-US" dirty="0" smtClean="0"/>
              <a:t>Irrigation systems and canals were poorly maintained which caused massive flooding</a:t>
            </a:r>
          </a:p>
          <a:p>
            <a:r>
              <a:rPr lang="en-US" dirty="0" smtClean="0"/>
              <a:t>This leads to the </a:t>
            </a:r>
            <a:r>
              <a:rPr lang="en-US" dirty="0" err="1" smtClean="0"/>
              <a:t>Taiping</a:t>
            </a:r>
            <a:r>
              <a:rPr lang="en-US" dirty="0" smtClean="0"/>
              <a:t> Rebellion</a:t>
            </a:r>
          </a:p>
          <a:p>
            <a:pPr lvl="1"/>
            <a:r>
              <a:rPr lang="en-US" dirty="0" smtClean="0"/>
              <a:t>20 – 30 million die in this rebellion</a:t>
            </a:r>
          </a:p>
          <a:p>
            <a:pPr lvl="1"/>
            <a:r>
              <a:rPr lang="en-US" dirty="0" smtClean="0"/>
              <a:t>Qing dynasty remains intact, but is severely weakened</a:t>
            </a:r>
            <a:endParaRPr lang="en-US" dirty="0"/>
          </a:p>
        </p:txBody>
      </p:sp>
      <p:pic>
        <p:nvPicPr>
          <p:cNvPr id="31746" name="Picture 2" descr="Image:China Qing Dynasty Flag 1889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0"/>
            <a:ext cx="3810000" cy="2540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War with Japan</a:t>
            </a:r>
          </a:p>
          <a:p>
            <a:pPr lvl="1"/>
            <a:r>
              <a:rPr lang="en-US" dirty="0" smtClean="0"/>
              <a:t>Sino-Japanese War</a:t>
            </a:r>
          </a:p>
          <a:p>
            <a:pPr lvl="1"/>
            <a:r>
              <a:rPr lang="en-US" dirty="0" smtClean="0"/>
              <a:t>Japan is industrialized; China is not</a:t>
            </a:r>
          </a:p>
          <a:p>
            <a:pPr lvl="1"/>
            <a:r>
              <a:rPr lang="en-US" dirty="0" smtClean="0"/>
              <a:t>China is crushed – Western nations move swiftly to carve out areas of China</a:t>
            </a:r>
          </a:p>
          <a:p>
            <a:pPr lvl="2"/>
            <a:r>
              <a:rPr lang="en-US" dirty="0" smtClean="0"/>
              <a:t>British - Yangzi River Valley</a:t>
            </a:r>
          </a:p>
          <a:p>
            <a:pPr lvl="2"/>
            <a:r>
              <a:rPr lang="en-US" dirty="0" smtClean="0"/>
              <a:t>French – Indochina</a:t>
            </a:r>
          </a:p>
          <a:p>
            <a:pPr lvl="2"/>
            <a:r>
              <a:rPr lang="en-US" dirty="0" smtClean="0"/>
              <a:t>Germany/Russia – Northern China</a:t>
            </a:r>
          </a:p>
          <a:p>
            <a:pPr lvl="2"/>
            <a:r>
              <a:rPr lang="en-US" dirty="0" smtClean="0"/>
              <a:t>US – Stayed away</a:t>
            </a:r>
          </a:p>
          <a:p>
            <a:r>
              <a:rPr lang="en-US" dirty="0" smtClean="0"/>
              <a:t>Qing Dynasty Falls</a:t>
            </a:r>
            <a:endParaRPr lang="en-US" dirty="0"/>
          </a:p>
        </p:txBody>
      </p:sp>
      <p:pic>
        <p:nvPicPr>
          <p:cNvPr id="32770" name="Picture 2" descr="http://imagecache2.allposters.com/images/pic/BRGPOD/121592~Scene-from-the-Sino-Japanese-War-in-Korea-Pos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0"/>
            <a:ext cx="3886200" cy="2909098"/>
          </a:xfrm>
          <a:prstGeom prst="rect">
            <a:avLst/>
          </a:prstGeom>
          <a:noFill/>
        </p:spPr>
      </p:pic>
      <p:pic>
        <p:nvPicPr>
          <p:cNvPr id="32772" name="Picture 4" descr="http://www.cartoonstock.com/lowres/csl0110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5338" y="3962400"/>
            <a:ext cx="3688662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modernizes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943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Japan had a policy of isolation</a:t>
            </a:r>
          </a:p>
          <a:p>
            <a:pPr lvl="1"/>
            <a:r>
              <a:rPr lang="en-US" dirty="0" smtClean="0"/>
              <a:t>Everything they did was internal from 1600 to 1853</a:t>
            </a:r>
          </a:p>
          <a:p>
            <a:pPr lvl="1"/>
            <a:r>
              <a:rPr lang="en-US" dirty="0" smtClean="0"/>
              <a:t>This is also the time of the Shogun and Samurai</a:t>
            </a:r>
          </a:p>
          <a:p>
            <a:r>
              <a:rPr lang="en-US" dirty="0" smtClean="0"/>
              <a:t>Japan was scared by the fact that Western Powers carved up China</a:t>
            </a:r>
          </a:p>
          <a:p>
            <a:pPr lvl="1"/>
            <a:r>
              <a:rPr lang="en-US" dirty="0" smtClean="0"/>
              <a:t>Japan were worried that they would be next</a:t>
            </a:r>
          </a:p>
          <a:p>
            <a:r>
              <a:rPr lang="en-US" dirty="0" smtClean="0"/>
              <a:t>In 1853 the United States sailed for Japan</a:t>
            </a:r>
          </a:p>
          <a:p>
            <a:pPr lvl="1"/>
            <a:r>
              <a:rPr lang="en-US" dirty="0" smtClean="0"/>
              <a:t>Led by Matthew Perry, they landed in Tokyo Bay and brought a letter from President Franklin Pierce demanding that they open it’s ports for diplomatic and commercial change</a:t>
            </a:r>
            <a:endParaRPr lang="en-US" dirty="0"/>
          </a:p>
        </p:txBody>
      </p:sp>
      <p:pic>
        <p:nvPicPr>
          <p:cNvPr id="2050" name="Picture 2" descr="http://www.wargamer.com/axisandallies/general/archive/arnozwegers/images/rui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3200400" cy="3388659"/>
          </a:xfrm>
          <a:prstGeom prst="rect">
            <a:avLst/>
          </a:prstGeom>
          <a:noFill/>
        </p:spPr>
      </p:pic>
      <p:pic>
        <p:nvPicPr>
          <p:cNvPr id="2052" name="Picture 4" descr="http://www.seacoastsearch.com/nhlinks/people/franklinpierce/res/franklinpierce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3352800"/>
            <a:ext cx="26289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Modernizes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0960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Japan realizes that it can not defeat the United States so it gives in</a:t>
            </a:r>
          </a:p>
          <a:p>
            <a:pPr lvl="1"/>
            <a:r>
              <a:rPr lang="en-US" dirty="0" smtClean="0"/>
              <a:t>Japan signs the lopsided Treaty of Kanagawa</a:t>
            </a:r>
          </a:p>
          <a:p>
            <a:r>
              <a:rPr lang="en-US" dirty="0" smtClean="0"/>
              <a:t>The Samurai revolt and appoint a new emperor</a:t>
            </a:r>
          </a:p>
          <a:p>
            <a:pPr lvl="1"/>
            <a:r>
              <a:rPr lang="en-US" dirty="0" smtClean="0"/>
              <a:t>This is known as the Meiji Restoration</a:t>
            </a:r>
          </a:p>
          <a:p>
            <a:pPr lvl="1"/>
            <a:r>
              <a:rPr lang="en-US" dirty="0" smtClean="0"/>
              <a:t>The Emperor sends his samurai to Western nations to learn the ways of Industrialized nations</a:t>
            </a:r>
          </a:p>
          <a:p>
            <a:pPr lvl="1"/>
            <a:r>
              <a:rPr lang="en-US" dirty="0" smtClean="0"/>
              <a:t>Their goal was to beat the West at their own game</a:t>
            </a:r>
          </a:p>
          <a:p>
            <a:pPr lvl="1"/>
            <a:r>
              <a:rPr lang="en-US" dirty="0" smtClean="0"/>
              <a:t>Their motto was, “A rich country, a strong military”</a:t>
            </a:r>
            <a:endParaRPr lang="en-US" dirty="0"/>
          </a:p>
        </p:txBody>
      </p:sp>
      <p:pic>
        <p:nvPicPr>
          <p:cNvPr id="1028" name="Picture 4" descr="Samurai in armour, 1860s. Photograph by Felice Beato">
            <a:hlinkClick r:id="rId2" tooltip="Samurai in armour, 1860s. Photograph by Felice Beato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507" y="2743201"/>
            <a:ext cx="3098493" cy="4114800"/>
          </a:xfrm>
          <a:prstGeom prst="rect">
            <a:avLst/>
          </a:prstGeom>
          <a:noFill/>
        </p:spPr>
      </p:pic>
      <p:pic>
        <p:nvPicPr>
          <p:cNvPr id="1030" name="Picture 6" descr="Image:Samurai with weapons - Kusakabe, Kimbei, 1841-193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0"/>
            <a:ext cx="3505200" cy="26271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562600" cy="5486400"/>
          </a:xfrm>
        </p:spPr>
        <p:txBody>
          <a:bodyPr/>
          <a:lstStyle/>
          <a:p>
            <a:r>
              <a:rPr lang="en-US" dirty="0" smtClean="0"/>
              <a:t>Imperialism – the domination by one country of the political, economic, or cultural life of another country or region – Aggressive expansion</a:t>
            </a:r>
          </a:p>
          <a:p>
            <a:r>
              <a:rPr lang="en-US" dirty="0" smtClean="0"/>
              <a:t>Where have we seen Imperialism so far in history?</a:t>
            </a:r>
          </a:p>
          <a:p>
            <a:endParaRPr lang="en-US" dirty="0"/>
          </a:p>
        </p:txBody>
      </p:sp>
      <p:pic>
        <p:nvPicPr>
          <p:cNvPr id="25602" name="Picture 2" descr="http://www.panzergeneral.org/Imperialism%20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2524" y="1143000"/>
            <a:ext cx="3531476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Modernizes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715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Reforms under the Meiji</a:t>
            </a:r>
          </a:p>
          <a:p>
            <a:pPr lvl="1"/>
            <a:r>
              <a:rPr lang="en-US" dirty="0" smtClean="0"/>
              <a:t>Government</a:t>
            </a:r>
          </a:p>
          <a:p>
            <a:pPr lvl="2"/>
            <a:r>
              <a:rPr lang="en-US" dirty="0" smtClean="0"/>
              <a:t>Japan adopts the German form of government – Democracy with a ruler (emperor) having the final say</a:t>
            </a:r>
          </a:p>
          <a:p>
            <a:pPr lvl="2"/>
            <a:r>
              <a:rPr lang="en-US" dirty="0" smtClean="0"/>
              <a:t>Eliminated the special rights of the Samurai – all men were now able to be warriors in the military</a:t>
            </a:r>
          </a:p>
          <a:p>
            <a:pPr lvl="1"/>
            <a:r>
              <a:rPr lang="en-US" dirty="0" smtClean="0"/>
              <a:t>Economic</a:t>
            </a:r>
          </a:p>
          <a:p>
            <a:pPr lvl="2"/>
            <a:r>
              <a:rPr lang="en-US" dirty="0" smtClean="0"/>
              <a:t>Japan moves to modernize and build industry</a:t>
            </a:r>
          </a:p>
          <a:p>
            <a:pPr lvl="2"/>
            <a:r>
              <a:rPr lang="en-US" dirty="0" smtClean="0"/>
              <a:t>Capitalism</a:t>
            </a:r>
          </a:p>
          <a:p>
            <a:r>
              <a:rPr lang="en-US" dirty="0" smtClean="0"/>
              <a:t>Japan becomes one of the most powerful nations in the world and forces Western Nations to revise lopsided treaties</a:t>
            </a:r>
          </a:p>
        </p:txBody>
      </p:sp>
      <p:pic>
        <p:nvPicPr>
          <p:cNvPr id="37890" name="Picture 2" descr="Samurai helmet with a half-face mask, made of leather and iron, Edo period, 17th century.  Asian Art Museum of San Francisco.">
            <a:hlinkClick r:id="rId2" tooltip="Samurai helmet with a half-face mask, made of leather and iron, Edo period, 17th century.  Asian Art Museum of San Francisco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3640455"/>
          </a:xfrm>
          <a:prstGeom prst="rect">
            <a:avLst/>
          </a:prstGeom>
          <a:noFill/>
        </p:spPr>
      </p:pic>
      <p:pic>
        <p:nvPicPr>
          <p:cNvPr id="37892" name="Picture 4" descr="Image:Japanese armo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4257" y="3657600"/>
            <a:ext cx="3269743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Modernizes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943600" cy="5562600"/>
          </a:xfrm>
        </p:spPr>
        <p:txBody>
          <a:bodyPr/>
          <a:lstStyle/>
          <a:p>
            <a:r>
              <a:rPr lang="en-US" dirty="0" smtClean="0"/>
              <a:t>Japan begins to seek Imperialistic goals</a:t>
            </a:r>
          </a:p>
          <a:p>
            <a:r>
              <a:rPr lang="en-US" dirty="0" smtClean="0"/>
              <a:t>Japan easily defeats China in the Sino-Japanese war</a:t>
            </a:r>
          </a:p>
          <a:p>
            <a:r>
              <a:rPr lang="en-US" dirty="0" smtClean="0"/>
              <a:t>Japan eventually defeats the Russians in the Russo-Japanese War</a:t>
            </a:r>
          </a:p>
          <a:p>
            <a:pPr lvl="1"/>
            <a:r>
              <a:rPr lang="en-US" dirty="0" smtClean="0"/>
              <a:t>This marks the first time in history that an Asian power defeated a European nation</a:t>
            </a:r>
            <a:endParaRPr lang="en-US" dirty="0"/>
          </a:p>
        </p:txBody>
      </p:sp>
      <p:pic>
        <p:nvPicPr>
          <p:cNvPr id="36866" name="Picture 2" descr="http://upload.wikimedia.org/wikipedia/commons/thumb/d/dd/RUSSOJAPANESEWARIMAGE.jpg/300px-RUSSOJAPANESEWARIMAGE.jpg">
            <a:hlinkClick r:id="rId2" tooltip="RUSSOJAPANESEWARIMAGE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1324" y="1219200"/>
            <a:ext cx="3702676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Modernizes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943600" cy="5562600"/>
          </a:xfrm>
        </p:spPr>
        <p:txBody>
          <a:bodyPr/>
          <a:lstStyle/>
          <a:p>
            <a:r>
              <a:rPr lang="en-US" dirty="0" smtClean="0"/>
              <a:t>China, Russia and Japan compete for control of Korea</a:t>
            </a:r>
          </a:p>
          <a:p>
            <a:r>
              <a:rPr lang="en-US" dirty="0" smtClean="0"/>
              <a:t>Japan wins and ultimately makes Korea sign a lopsided treaty</a:t>
            </a:r>
          </a:p>
          <a:p>
            <a:r>
              <a:rPr lang="en-US" dirty="0" smtClean="0"/>
              <a:t>Japan ruled Korea from 1910 to 1945</a:t>
            </a:r>
          </a:p>
          <a:p>
            <a:r>
              <a:rPr lang="en-US" dirty="0" smtClean="0"/>
              <a:t>Japan industrialized Korea</a:t>
            </a:r>
          </a:p>
          <a:p>
            <a:r>
              <a:rPr lang="en-US" dirty="0" smtClean="0"/>
              <a:t>Japan becomes the strongest nation in the East</a:t>
            </a:r>
            <a:endParaRPr lang="en-US" dirty="0"/>
          </a:p>
        </p:txBody>
      </p:sp>
      <p:pic>
        <p:nvPicPr>
          <p:cNvPr id="38914" name="Picture 2" descr="Map of Kor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0"/>
            <a:ext cx="3505199" cy="53572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Image:Japan South Korea North Korea Locator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144000" cy="5105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Asia and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943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Western nations fight over this area</a:t>
            </a:r>
          </a:p>
          <a:p>
            <a:r>
              <a:rPr lang="en-US" dirty="0" smtClean="0"/>
              <a:t>French seize Vietnam, Laos, and Cambodia</a:t>
            </a:r>
          </a:p>
          <a:p>
            <a:pPr lvl="1"/>
            <a:r>
              <a:rPr lang="en-US" dirty="0" smtClean="0"/>
              <a:t>Rename it French Indochina</a:t>
            </a:r>
          </a:p>
          <a:p>
            <a:pPr lvl="1"/>
            <a:r>
              <a:rPr lang="en-US" dirty="0" smtClean="0"/>
              <a:t>Dutch take Indonesia</a:t>
            </a:r>
          </a:p>
          <a:p>
            <a:pPr lvl="1"/>
            <a:r>
              <a:rPr lang="en-US" dirty="0" smtClean="0"/>
              <a:t>British take Burma (modern day Myanmar), the city of Singapore and Malaya</a:t>
            </a:r>
          </a:p>
          <a:p>
            <a:pPr lvl="1"/>
            <a:r>
              <a:rPr lang="en-US" dirty="0" smtClean="0"/>
              <a:t>Siam (Thailand) survived European Imperialism – Provided a buffer zone between French and British Territories</a:t>
            </a:r>
            <a:endParaRPr lang="en-US" dirty="0"/>
          </a:p>
        </p:txBody>
      </p:sp>
      <p:pic>
        <p:nvPicPr>
          <p:cNvPr id="41986" name="Picture 2" descr="Image:Flag of Colonial Vietnam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752600"/>
            <a:ext cx="3429000" cy="2284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lib.utexas.edu/maps/middle_east_and_asia/se_asia_pol_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57736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Southeast Asia and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3340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United States makes Samoa sign an unequal treaty</a:t>
            </a:r>
          </a:p>
          <a:p>
            <a:r>
              <a:rPr lang="en-US" dirty="0" smtClean="0"/>
              <a:t>United States is also interested in the sugar plantations of Hawaii – The United States annex Hawaii</a:t>
            </a:r>
          </a:p>
          <a:p>
            <a:r>
              <a:rPr lang="en-US" dirty="0" smtClean="0"/>
              <a:t>The United States takes the Philippines under control after the Spanish-American War</a:t>
            </a:r>
            <a:endParaRPr lang="en-US" dirty="0"/>
          </a:p>
        </p:txBody>
      </p:sp>
      <p:pic>
        <p:nvPicPr>
          <p:cNvPr id="43010" name="Picture 2" descr="Map of the United States with Hawaii highlighted">
            <a:hlinkClick r:id="rId2" tooltip="Map of the United States with Hawaii highlighted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1" y="1295400"/>
            <a:ext cx="3810000" cy="36241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4864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Causes of Imperialism</a:t>
            </a:r>
          </a:p>
          <a:p>
            <a:pPr lvl="1"/>
            <a:r>
              <a:rPr lang="en-US" dirty="0" smtClean="0"/>
              <a:t>Economic Interests</a:t>
            </a:r>
          </a:p>
          <a:p>
            <a:pPr lvl="2"/>
            <a:r>
              <a:rPr lang="en-US" dirty="0" smtClean="0"/>
              <a:t>The more area you own the more money you make</a:t>
            </a:r>
          </a:p>
          <a:p>
            <a:pPr lvl="1"/>
            <a:r>
              <a:rPr lang="en-US" dirty="0" smtClean="0"/>
              <a:t>Political and Military Interests</a:t>
            </a:r>
          </a:p>
          <a:p>
            <a:pPr lvl="2"/>
            <a:r>
              <a:rPr lang="en-US" dirty="0" smtClean="0"/>
              <a:t>Nationalism demanded that nations conquer around the world</a:t>
            </a:r>
          </a:p>
          <a:p>
            <a:pPr lvl="1"/>
            <a:r>
              <a:rPr lang="en-US" dirty="0" smtClean="0"/>
              <a:t>Humanitarian Goals</a:t>
            </a:r>
          </a:p>
          <a:p>
            <a:pPr lvl="2"/>
            <a:r>
              <a:rPr lang="en-US" dirty="0" smtClean="0"/>
              <a:t>Many felt it their duty to spread the ways of Western Civilization</a:t>
            </a:r>
          </a:p>
          <a:p>
            <a:pPr lvl="1"/>
            <a:r>
              <a:rPr lang="en-US" dirty="0" smtClean="0"/>
              <a:t>Social Darwinism</a:t>
            </a:r>
          </a:p>
          <a:p>
            <a:pPr lvl="2"/>
            <a:r>
              <a:rPr lang="en-US" dirty="0" smtClean="0"/>
              <a:t>Many embraced the idea of racial superiority</a:t>
            </a:r>
            <a:endParaRPr lang="en-US" dirty="0"/>
          </a:p>
        </p:txBody>
      </p:sp>
      <p:pic>
        <p:nvPicPr>
          <p:cNvPr id="67586" name="Picture 2" descr="http://www.columbia.edu/itc/mealac/pritchett/00routesdata/1800_1899/kipling/picture19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0"/>
            <a:ext cx="3590925" cy="5419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5486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Rudyard Kipling – Author of “The Jungle Book” and the poem “White Man’s Burden”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486400" cy="5486400"/>
          </a:xfrm>
        </p:spPr>
        <p:txBody>
          <a:bodyPr/>
          <a:lstStyle/>
          <a:p>
            <a:r>
              <a:rPr lang="en-US" dirty="0" smtClean="0"/>
              <a:t>Slave trade decimates Africa</a:t>
            </a:r>
          </a:p>
          <a:p>
            <a:r>
              <a:rPr lang="en-US" dirty="0" smtClean="0"/>
              <a:t>This causes a mad scramble to colonize Africa</a:t>
            </a:r>
          </a:p>
          <a:p>
            <a:pPr lvl="1"/>
            <a:r>
              <a:rPr lang="en-US" dirty="0" smtClean="0"/>
              <a:t>Many nations participate</a:t>
            </a:r>
          </a:p>
          <a:p>
            <a:pPr lvl="2"/>
            <a:r>
              <a:rPr lang="en-US" dirty="0" smtClean="0"/>
              <a:t>Belgium</a:t>
            </a:r>
          </a:p>
          <a:p>
            <a:pPr lvl="2"/>
            <a:r>
              <a:rPr lang="en-US" dirty="0" smtClean="0"/>
              <a:t>Britain</a:t>
            </a:r>
          </a:p>
          <a:p>
            <a:pPr lvl="2"/>
            <a:r>
              <a:rPr lang="en-US" dirty="0" smtClean="0"/>
              <a:t>France</a:t>
            </a:r>
          </a:p>
          <a:p>
            <a:pPr lvl="2"/>
            <a:r>
              <a:rPr lang="en-US" dirty="0" smtClean="0"/>
              <a:t>Germany</a:t>
            </a:r>
          </a:p>
          <a:p>
            <a:pPr lvl="2"/>
            <a:r>
              <a:rPr lang="en-US" dirty="0" smtClean="0"/>
              <a:t>Italy</a:t>
            </a:r>
          </a:p>
          <a:p>
            <a:pPr lvl="2"/>
            <a:r>
              <a:rPr lang="en-US" dirty="0" smtClean="0"/>
              <a:t>Portugal</a:t>
            </a:r>
          </a:p>
          <a:p>
            <a:pPr lvl="2"/>
            <a:r>
              <a:rPr lang="en-US" dirty="0" smtClean="0"/>
              <a:t>Spain</a:t>
            </a:r>
            <a:endParaRPr lang="en-US" dirty="0"/>
          </a:p>
        </p:txBody>
      </p:sp>
      <p:pic>
        <p:nvPicPr>
          <p:cNvPr id="66562" name="Picture 2" descr="Image:Punch Rhodes Colossu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8338" y="2133600"/>
            <a:ext cx="364566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019800" cy="5562600"/>
          </a:xfrm>
        </p:spPr>
        <p:txBody>
          <a:bodyPr/>
          <a:lstStyle/>
          <a:p>
            <a:r>
              <a:rPr lang="en-US" dirty="0" smtClean="0"/>
              <a:t>Egypt Seeks to Modernize</a:t>
            </a:r>
          </a:p>
          <a:p>
            <a:pPr lvl="1"/>
            <a:r>
              <a:rPr lang="en-US" dirty="0" smtClean="0"/>
              <a:t>Muhammad Ali – Governor of Egypt (1805)</a:t>
            </a:r>
          </a:p>
          <a:p>
            <a:pPr lvl="2"/>
            <a:r>
              <a:rPr lang="en-US" dirty="0" smtClean="0"/>
              <a:t>Known as the “Father of Modern Egypt”</a:t>
            </a:r>
          </a:p>
          <a:p>
            <a:pPr lvl="2"/>
            <a:r>
              <a:rPr lang="en-US" dirty="0" smtClean="0"/>
              <a:t>Improved tax collection, reorganized the landholding system, and backed large irrigation projects</a:t>
            </a:r>
          </a:p>
          <a:p>
            <a:pPr lvl="2"/>
            <a:r>
              <a:rPr lang="en-US" dirty="0" smtClean="0"/>
              <a:t>Also brought in western military experts to modernize Egypt’s army</a:t>
            </a:r>
          </a:p>
          <a:p>
            <a:pPr lvl="2"/>
            <a:r>
              <a:rPr lang="en-US" dirty="0" smtClean="0"/>
              <a:t>Dies in 1849</a:t>
            </a:r>
          </a:p>
          <a:p>
            <a:pPr lvl="1"/>
            <a:r>
              <a:rPr lang="en-US" dirty="0" smtClean="0"/>
              <a:t>Successors build the Suez Canal</a:t>
            </a:r>
            <a:endParaRPr lang="en-US" dirty="0"/>
          </a:p>
        </p:txBody>
      </p:sp>
      <p:pic>
        <p:nvPicPr>
          <p:cNvPr id="1026" name="Picture 2" descr="http://upload.wikimedia.org/wikipedia/en/thumb/0/0d/Muhammed_Ali_Pasha.jpg/225px-Muhammed_Ali_Pasha.jpg">
            <a:hlinkClick r:id="rId2" tooltip="Muhammed Ali Pasha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0246" y="1905000"/>
            <a:ext cx="3233754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raptorsandrockets.com/images/Various/Map_of_Af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19259"/>
            <a:ext cx="7391400" cy="6877259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 rot="3381397">
            <a:off x="5940430" y="-24392"/>
            <a:ext cx="838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http://web.umr.edu/~rogersda/umrcourses/ge342/Suez%20Canal%20to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975" y="0"/>
            <a:ext cx="3629025" cy="5457825"/>
          </a:xfrm>
          <a:prstGeom prst="rect">
            <a:avLst/>
          </a:prstGeom>
          <a:noFill/>
        </p:spPr>
      </p:pic>
      <p:pic>
        <p:nvPicPr>
          <p:cNvPr id="19462" name="Picture 6" descr="http://newsimg.bbc.co.uk/media/images/41913000/gif/_41913674_strategic_import_map41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64750" cy="4267200"/>
          </a:xfrm>
          <a:prstGeom prst="rect">
            <a:avLst/>
          </a:prstGeom>
          <a:noFill/>
        </p:spPr>
      </p:pic>
      <p:pic>
        <p:nvPicPr>
          <p:cNvPr id="19464" name="Picture 8" descr="Image:Bainbridge in Suez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276570"/>
            <a:ext cx="3276600" cy="2581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867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Iran</a:t>
            </a:r>
          </a:p>
          <a:p>
            <a:pPr lvl="1"/>
            <a:r>
              <a:rPr lang="en-US" dirty="0" smtClean="0"/>
              <a:t>Run by the </a:t>
            </a:r>
            <a:r>
              <a:rPr lang="en-US" dirty="0" err="1" smtClean="0"/>
              <a:t>Qajar</a:t>
            </a:r>
            <a:r>
              <a:rPr lang="en-US" dirty="0" smtClean="0"/>
              <a:t> Shahs from 1794 to 1925 - Pahlavi Shahs from 1925 to 1979</a:t>
            </a:r>
          </a:p>
          <a:p>
            <a:pPr lvl="1"/>
            <a:r>
              <a:rPr lang="en-US" dirty="0" smtClean="0"/>
              <a:t>Russia and Britain came into Iran and discovered oil</a:t>
            </a:r>
          </a:p>
          <a:p>
            <a:pPr lvl="1"/>
            <a:r>
              <a:rPr lang="en-US" dirty="0" smtClean="0"/>
              <a:t>Both Russia and Britain convinced Iran to grant them access to the oil</a:t>
            </a:r>
          </a:p>
          <a:p>
            <a:pPr lvl="1"/>
            <a:r>
              <a:rPr lang="en-US" dirty="0" smtClean="0"/>
              <a:t>Russian and Britain send in troops to protect their oil interests</a:t>
            </a:r>
          </a:p>
          <a:p>
            <a:pPr lvl="1"/>
            <a:r>
              <a:rPr lang="en-US" dirty="0" smtClean="0"/>
              <a:t>Iranian nationalists and Muslim religious leaders were outraged</a:t>
            </a:r>
          </a:p>
          <a:p>
            <a:pPr lvl="1"/>
            <a:r>
              <a:rPr lang="en-US" dirty="0" smtClean="0"/>
              <a:t>How does this fit into today’s current events?</a:t>
            </a:r>
            <a:endParaRPr lang="en-US" dirty="0"/>
          </a:p>
        </p:txBody>
      </p:sp>
      <p:pic>
        <p:nvPicPr>
          <p:cNvPr id="21506" name="Picture 2" descr="Image:Flag of Agha Mohammad Khan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9466" y="0"/>
            <a:ext cx="3354534" cy="2209800"/>
          </a:xfrm>
          <a:prstGeom prst="rect">
            <a:avLst/>
          </a:prstGeom>
          <a:noFill/>
        </p:spPr>
      </p:pic>
      <p:pic>
        <p:nvPicPr>
          <p:cNvPr id="21508" name="Picture 4" descr="Image:Iran flag with emblem 1964-1979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286000"/>
            <a:ext cx="3352800" cy="1941095"/>
          </a:xfrm>
          <a:prstGeom prst="rect">
            <a:avLst/>
          </a:prstGeom>
          <a:noFill/>
        </p:spPr>
      </p:pic>
      <p:pic>
        <p:nvPicPr>
          <p:cNvPr id="21510" name="Picture 6" descr="http://www.seitenstark.de/wm2006/bilder/grosse-fahnen/ira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343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943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British take over India</a:t>
            </a:r>
          </a:p>
          <a:p>
            <a:pPr lvl="1"/>
            <a:r>
              <a:rPr lang="en-US" dirty="0" smtClean="0"/>
              <a:t>India was home of many cultures and peoples</a:t>
            </a:r>
          </a:p>
          <a:p>
            <a:pPr lvl="1"/>
            <a:r>
              <a:rPr lang="en-US" dirty="0" smtClean="0"/>
              <a:t>When Britain came in they could not unite to prevent it</a:t>
            </a:r>
          </a:p>
          <a:p>
            <a:pPr lvl="1"/>
            <a:r>
              <a:rPr lang="en-US" dirty="0" smtClean="0"/>
              <a:t>British were in India to make money</a:t>
            </a:r>
          </a:p>
          <a:p>
            <a:pPr lvl="1"/>
            <a:r>
              <a:rPr lang="en-US" dirty="0" smtClean="0"/>
              <a:t>They tried to convert Indians to Christianity</a:t>
            </a:r>
          </a:p>
          <a:p>
            <a:pPr lvl="1"/>
            <a:r>
              <a:rPr lang="en-US" dirty="0" smtClean="0"/>
              <a:t>British also worked to end slavery and improve women’s rights</a:t>
            </a:r>
          </a:p>
          <a:p>
            <a:pPr lvl="1"/>
            <a:r>
              <a:rPr lang="en-US" dirty="0" smtClean="0"/>
              <a:t>British also sought to end the Hindu custom of “sati” – widows were expected to join their husbands in death by throwing themselves on the funeral fire</a:t>
            </a:r>
            <a:endParaRPr lang="en-US" dirty="0"/>
          </a:p>
        </p:txBody>
      </p:sp>
      <p:pic>
        <p:nvPicPr>
          <p:cNvPr id="22530" name="Picture 2" descr="&quot;A Hindu Suttee&quot;">
            <a:hlinkClick r:id="rId2" tooltip="&quot;A Hindu Suttee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38600"/>
            <a:ext cx="3276600" cy="2162558"/>
          </a:xfrm>
          <a:prstGeom prst="rect">
            <a:avLst/>
          </a:prstGeom>
          <a:noFill/>
        </p:spPr>
      </p:pic>
      <p:pic>
        <p:nvPicPr>
          <p:cNvPr id="22532" name="Picture 4" descr="Murtis or deities and their worship (puja) play a crucial role in Hinduism. Shown here is the popular figure of Ganesha">
            <a:hlinkClick r:id="rId4" tooltip="Murtis or deities and their worship (puja) play a crucial role in Hinduism. Shown here is the popular figure of Ganesha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066800"/>
            <a:ext cx="3200400" cy="24067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0" y="3581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Ganesha</a:t>
            </a:r>
            <a:r>
              <a:rPr lang="en-US" dirty="0" smtClean="0"/>
              <a:t> – God in Hinduism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624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Sati</a:t>
            </a:r>
            <a:endParaRPr lang="en-US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3270</TotalTime>
  <Words>1144</Words>
  <Application>Microsoft Macintosh PowerPoint</Application>
  <PresentationFormat>On-screen Show (4:3)</PresentationFormat>
  <Paragraphs>151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Franklin Gothic Book</vt:lpstr>
      <vt:lpstr>Franklin Gothic Medium</vt:lpstr>
      <vt:lpstr>Wingdings 2</vt:lpstr>
      <vt:lpstr>Trek</vt:lpstr>
      <vt:lpstr>The New Imperialism</vt:lpstr>
      <vt:lpstr>Imperialism</vt:lpstr>
      <vt:lpstr>Imperialism </vt:lpstr>
      <vt:lpstr>Imperialism</vt:lpstr>
      <vt:lpstr>Imperialism</vt:lpstr>
      <vt:lpstr>PowerPoint Presentation</vt:lpstr>
      <vt:lpstr>PowerPoint Presentation</vt:lpstr>
      <vt:lpstr>Imperialism</vt:lpstr>
      <vt:lpstr>Imperialism</vt:lpstr>
      <vt:lpstr>Imperialism</vt:lpstr>
      <vt:lpstr>Imperialism</vt:lpstr>
      <vt:lpstr>Imperialism</vt:lpstr>
      <vt:lpstr>Imperialism</vt:lpstr>
      <vt:lpstr>PowerPoint Presentation</vt:lpstr>
      <vt:lpstr>Imperialism in China</vt:lpstr>
      <vt:lpstr>Imperialism in China</vt:lpstr>
      <vt:lpstr>Imperialism in China</vt:lpstr>
      <vt:lpstr>Japan modernizes</vt:lpstr>
      <vt:lpstr>Japan Modernizes</vt:lpstr>
      <vt:lpstr>Japan Modernizes</vt:lpstr>
      <vt:lpstr>Japan Modernizes</vt:lpstr>
      <vt:lpstr>Japan Modernizes</vt:lpstr>
      <vt:lpstr>PowerPoint Presentation</vt:lpstr>
      <vt:lpstr>Southeast Asia and the pacific</vt:lpstr>
      <vt:lpstr>PowerPoint Presentation</vt:lpstr>
      <vt:lpstr>Southeast Asia and the pacific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Imperialism</dc:title>
  <dc:creator>Donald Cook</dc:creator>
  <cp:lastModifiedBy>Microsoft Office User</cp:lastModifiedBy>
  <cp:revision>88</cp:revision>
  <dcterms:created xsi:type="dcterms:W3CDTF">2010-01-14T16:22:29Z</dcterms:created>
  <dcterms:modified xsi:type="dcterms:W3CDTF">2016-12-07T16:09:24Z</dcterms:modified>
</cp:coreProperties>
</file>